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74" r:id="rId4"/>
    <p:sldId id="259" r:id="rId5"/>
    <p:sldId id="260" r:id="rId6"/>
    <p:sldId id="276" r:id="rId7"/>
    <p:sldId id="261" r:id="rId8"/>
    <p:sldId id="277" r:id="rId9"/>
    <p:sldId id="278" r:id="rId10"/>
    <p:sldId id="279" r:id="rId11"/>
    <p:sldId id="280" r:id="rId12"/>
    <p:sldId id="288" r:id="rId13"/>
    <p:sldId id="284" r:id="rId14"/>
    <p:sldId id="285" r:id="rId15"/>
    <p:sldId id="286" r:id="rId16"/>
    <p:sldId id="283" r:id="rId17"/>
    <p:sldId id="290" r:id="rId18"/>
    <p:sldId id="287" r:id="rId19"/>
    <p:sldId id="262" r:id="rId20"/>
    <p:sldId id="275" r:id="rId21"/>
    <p:sldId id="264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oi won young" initials="" lastIdx="14" clrIdx="1"/>
  <p:cmAuthor id="1" name="Choi won young" initials="Cwy" lastIdx="19" clrIdx="0">
    <p:extLst>
      <p:ext uri="{19B8F6BF-5375-455C-9EA6-DF929625EA0E}">
        <p15:presenceInfo xmlns:p15="http://schemas.microsoft.com/office/powerpoint/2012/main" userId="fac08bca562c553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6548" autoAdjust="0"/>
  </p:normalViewPr>
  <p:slideViewPr>
    <p:cSldViewPr snapToGrid="0">
      <p:cViewPr varScale="1">
        <p:scale>
          <a:sx n="58" d="100"/>
          <a:sy n="58" d="100"/>
        </p:scale>
        <p:origin x="102" y="11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2EFE6E-CFD7-4BCB-9142-419361300279}" type="datetimeFigureOut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25CF4-E571-4514-A584-AD5E8D58D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380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84586-B514-4A12-926D-C06F95400B59}" type="datetime1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C704-EB2A-4AE8-AC74-D6F38200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476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FAC35-F79F-40B2-B5AB-F560A4FE452D}" type="datetime1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C704-EB2A-4AE8-AC74-D6F38200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808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35B64-F644-4BCB-8A08-3F75F724BDD0}" type="datetime1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C704-EB2A-4AE8-AC74-D6F38200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8120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64CFD-89AA-4204-B8E3-7546FB2B0268}" type="datetime1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C704-EB2A-4AE8-AC74-D6F38200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54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478FF-7EBB-4786-A1E2-8ED9D556EBEE}" type="datetime1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C704-EB2A-4AE8-AC74-D6F38200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463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F194-D00C-48C0-80A6-557C1D40B22A}" type="datetime1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C704-EB2A-4AE8-AC74-D6F38200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50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6550A-5A97-431D-9936-25BA6DA7B55F}" type="datetime1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C704-EB2A-4AE8-AC74-D6F38200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834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A8FB8-6927-4897-A2FA-57E59E4D6A6F}" type="datetime1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C704-EB2A-4AE8-AC74-D6F38200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060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D1F4E-7318-4E90-94F4-207348086E5B}" type="datetime1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C704-EB2A-4AE8-AC74-D6F38200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56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78D4F-A952-4BED-B589-8D71487699BF}" type="datetime1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C704-EB2A-4AE8-AC74-D6F38200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15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C167D-32B9-4690-A8EB-435A433042E2}" type="datetime1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0CC704-EB2A-4AE8-AC74-D6F38200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3329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62F46-302D-42AA-9695-41716E0A844B}" type="datetime1">
              <a:rPr lang="ko-KR" altLang="en-US" smtClean="0"/>
              <a:t>2019-10-12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CC704-EB2A-4AE8-AC74-D6F38200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166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0.png"/><Relationship Id="rId5" Type="http://schemas.microsoft.com/office/2007/relationships/media" Target="../media/media3.mp4"/><Relationship Id="rId10" Type="http://schemas.openxmlformats.org/officeDocument/2006/relationships/image" Target="../media/image19.png"/><Relationship Id="rId4" Type="http://schemas.openxmlformats.org/officeDocument/2006/relationships/video" Target="../media/media2.mp4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ageitgey/machine-learning-is-fun-part-4-modern-face-recognition-with-deep-learning-c3cffc121d78" TargetMode="External"/><Relationship Id="rId3" Type="http://schemas.openxmlformats.org/officeDocument/2006/relationships/hyperlink" Target="https://vision.fe.uni-lj.si/cvww2016/proceedings/papers/05.pdf" TargetMode="External"/><Relationship Id="rId7" Type="http://schemas.openxmlformats.org/officeDocument/2006/relationships/hyperlink" Target="https://www.learnopencv.com/head-pose-estimation-using-opencv-and-dlib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jin2sm.tistory.com/161" TargetMode="External"/><Relationship Id="rId5" Type="http://schemas.openxmlformats.org/officeDocument/2006/relationships/hyperlink" Target="https://lear.inrialpes.fr/people/triggs/pubs/Dalal-cvpr05.pdf" TargetMode="External"/><Relationship Id="rId4" Type="http://schemas.openxmlformats.org/officeDocument/2006/relationships/hyperlink" Target="https://www.pyimagesearch.com/2017/04/24/eye-blink-detection-opencv-python-dlib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wallpapers.com/wallpaper/man-in-black-suit-inside-car-free-stock-photo-image-wallpaper" TargetMode="External"/><Relationship Id="rId7" Type="http://schemas.openxmlformats.org/officeDocument/2006/relationships/hyperlink" Target="http://www.ntrexgo.com/archives/35889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dfs.semanticscholar.org/dd06/9048ced28fe700ee92841b9834209fc9b08d.pdf" TargetMode="External"/><Relationship Id="rId5" Type="http://schemas.openxmlformats.org/officeDocument/2006/relationships/hyperlink" Target="http://nec.kumoh.ac.kr/page.php?content=Research5" TargetMode="External"/><Relationship Id="rId4" Type="http://schemas.openxmlformats.org/officeDocument/2006/relationships/hyperlink" Target="https://www.youtube.com/watch?v=Px0cgzxs8oE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117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56000"/>
                  <a:lumOff val="44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</a:gradFill>
          <a:ln>
            <a:noFill/>
          </a:ln>
          <a:effectLst>
            <a:outerShdw blurRad="50800" dist="50800" dir="5400000" sx="103000" sy="103000" algn="ctr" rotWithShape="0">
              <a:schemeClr val="tx1"/>
            </a:outerShdw>
            <a:softEdge rad="25400"/>
          </a:effectLst>
        </p:spPr>
      </p:pic>
      <p:sp>
        <p:nvSpPr>
          <p:cNvPr id="5" name="직사각형 4"/>
          <p:cNvSpPr/>
          <p:nvPr/>
        </p:nvSpPr>
        <p:spPr>
          <a:xfrm>
            <a:off x="1813631" y="1948270"/>
            <a:ext cx="8154654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50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멀티미디어 시스템 발표</a:t>
            </a:r>
            <a:endParaRPr lang="en-US" altLang="ko-KR" sz="50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안상수2006중간" panose="02020603020101020101" pitchFamily="18" charset="-127"/>
              <a:ea typeface="안상수2006중간" panose="02020603020101020101" pitchFamily="18" charset="-127"/>
            </a:endParaRPr>
          </a:p>
          <a:p>
            <a:r>
              <a:rPr lang="en-US" altLang="ko-KR" sz="36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		</a:t>
            </a:r>
            <a:r>
              <a:rPr lang="en-US" altLang="ko-KR" sz="20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- </a:t>
            </a:r>
            <a:r>
              <a:rPr lang="ko-KR" altLang="en-US" sz="20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실시간  영상처리  기반  졸음  운전 방지  프로그램 </a:t>
            </a:r>
            <a:r>
              <a:rPr lang="en-US" altLang="ko-KR" sz="20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-</a:t>
            </a:r>
            <a:r>
              <a:rPr lang="ko-KR" altLang="en-US" sz="20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안상수2006중간" panose="02020603020101020101" pitchFamily="18" charset="-127"/>
                <a:ea typeface="안상수2006중간" panose="02020603020101020101" pitchFamily="18" charset="-127"/>
              </a:rPr>
              <a:t> </a:t>
            </a:r>
            <a:endParaRPr lang="en-US" altLang="ko-KR" sz="2000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안상수2006중간" panose="02020603020101020101" pitchFamily="18" charset="-127"/>
              <a:ea typeface="안상수2006중간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185082" y="4751024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 </a:t>
            </a:r>
            <a:endParaRPr lang="en-US" altLang="ko-KR" sz="2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  <a:p>
            <a:r>
              <a:rPr lang="ko-KR" altLang="en-US" sz="20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김유민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  <a:p>
            <a:r>
              <a:rPr lang="ko-KR" altLang="en-US" sz="2000" b="1" dirty="0" err="1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송미희</a:t>
            </a:r>
            <a:endParaRPr lang="en-US" altLang="ko-KR" sz="2000" b="1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이재하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  <a:p>
            <a:r>
              <a:rPr lang="ko-KR" alt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최원영</a:t>
            </a:r>
            <a:endParaRPr lang="en-US" altLang="ko-KR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6198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64436" y="632611"/>
            <a:ext cx="369332" cy="1428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멀티미디어 시스템</a:t>
            </a:r>
            <a:endParaRPr lang="en-US" altLang="ko-KR" sz="120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8637" y="736126"/>
            <a:ext cx="27622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</a:rPr>
              <a:t>눈</a:t>
            </a:r>
            <a:r>
              <a:rPr lang="en-US" altLang="ko-KR" sz="3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</a:rPr>
              <a:t>크기 </a:t>
            </a:r>
            <a:r>
              <a:rPr lang="ko-KR" altLang="en-US" sz="3000" dirty="0" err="1">
                <a:solidFill>
                  <a:schemeClr val="bg1"/>
                </a:solidFill>
                <a:latin typeface="+mj-ea"/>
                <a:ea typeface="+mj-ea"/>
              </a:rPr>
              <a:t>판단부</a:t>
            </a:r>
            <a:endParaRPr lang="ko-KR" altLang="en-US" sz="3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" name="그림 19" descr="그림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45" y="699132"/>
            <a:ext cx="557492" cy="55749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36" name="직사각형 35"/>
          <p:cNvSpPr/>
          <p:nvPr/>
        </p:nvSpPr>
        <p:spPr>
          <a:xfrm>
            <a:off x="822277" y="2862787"/>
            <a:ext cx="1716532" cy="78599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Face Landmark Estimation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367902" y="2344862"/>
            <a:ext cx="1716532" cy="78599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눈 크기</a:t>
            </a:r>
            <a:r>
              <a:rPr lang="en-US" altLang="ko-KR" dirty="0">
                <a:solidFill>
                  <a:schemeClr val="tx1"/>
                </a:solidFill>
              </a:rPr>
              <a:t>(EAR) </a:t>
            </a:r>
            <a:r>
              <a:rPr lang="ko-KR" altLang="en-US" dirty="0">
                <a:solidFill>
                  <a:schemeClr val="tx1"/>
                </a:solidFill>
              </a:rPr>
              <a:t>측정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3367902" y="3453772"/>
            <a:ext cx="1716532" cy="78599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Head Angle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측정</a:t>
            </a:r>
          </a:p>
        </p:txBody>
      </p:sp>
      <p:grpSp>
        <p:nvGrpSpPr>
          <p:cNvPr id="39" name="그룹 38"/>
          <p:cNvGrpSpPr/>
          <p:nvPr/>
        </p:nvGrpSpPr>
        <p:grpSpPr>
          <a:xfrm>
            <a:off x="3094970" y="2425141"/>
            <a:ext cx="117636" cy="1714501"/>
            <a:chOff x="7458422" y="1205944"/>
            <a:chExt cx="134852" cy="1965423"/>
          </a:xfrm>
        </p:grpSpPr>
        <p:cxnSp>
          <p:nvCxnSpPr>
            <p:cNvPr id="40" name="직선 연결선 39"/>
            <p:cNvCxnSpPr/>
            <p:nvPr/>
          </p:nvCxnSpPr>
          <p:spPr>
            <a:xfrm>
              <a:off x="7461525" y="1205944"/>
              <a:ext cx="1317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>
              <a:off x="7461525" y="1205944"/>
              <a:ext cx="0" cy="196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>
              <a:off x="7458422" y="3159411"/>
              <a:ext cx="1317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아래쪽 화살표 42"/>
          <p:cNvSpPr/>
          <p:nvPr/>
        </p:nvSpPr>
        <p:spPr>
          <a:xfrm rot="16200000">
            <a:off x="2650823" y="3209393"/>
            <a:ext cx="275423" cy="132920"/>
          </a:xfrm>
          <a:prstGeom prst="downArrow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Google Shape;251;p10"/>
          <p:cNvSpPr/>
          <p:nvPr/>
        </p:nvSpPr>
        <p:spPr>
          <a:xfrm>
            <a:off x="4056624" y="4562125"/>
            <a:ext cx="356100" cy="345600"/>
          </a:xfrm>
          <a:prstGeom prst="downArrow">
            <a:avLst>
              <a:gd name="adj1" fmla="val 50000"/>
              <a:gd name="adj2" fmla="val 56409"/>
            </a:avLst>
          </a:prstGeom>
          <a:solidFill>
            <a:schemeClr val="lt1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" name="Google Shape;253;p10"/>
          <p:cNvSpPr/>
          <p:nvPr/>
        </p:nvSpPr>
        <p:spPr>
          <a:xfrm>
            <a:off x="3376378" y="5070206"/>
            <a:ext cx="1716600" cy="786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졸음 상태 결정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" name="Google Shape;254;p10"/>
          <p:cNvPicPr preferRelativeResize="0"/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5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1965" y="2511147"/>
            <a:ext cx="3520732" cy="316367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직사각형 46"/>
          <p:cNvSpPr/>
          <p:nvPr/>
        </p:nvSpPr>
        <p:spPr>
          <a:xfrm>
            <a:off x="5974983" y="2409441"/>
            <a:ext cx="3673833" cy="332808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235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64436" y="632611"/>
            <a:ext cx="369332" cy="1428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멀티미디어 시스템</a:t>
            </a:r>
            <a:endParaRPr lang="en-US" altLang="ko-KR" sz="120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8637" y="736126"/>
            <a:ext cx="27622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+mj-ea"/>
              </a:rPr>
              <a:t>눈</a:t>
            </a:r>
            <a:r>
              <a:rPr lang="en-US" altLang="ko-KR" sz="3000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j-ea"/>
              </a:rPr>
              <a:t>크기 </a:t>
            </a:r>
            <a:r>
              <a:rPr lang="ko-KR" altLang="en-US" sz="3000" dirty="0" err="1">
                <a:solidFill>
                  <a:schemeClr val="bg1"/>
                </a:solidFill>
                <a:latin typeface="+mj-ea"/>
              </a:rPr>
              <a:t>판단부</a:t>
            </a:r>
            <a:endParaRPr lang="ko-KR" altLang="en-US" sz="30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0" name="그림 19" descr="그림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45" y="699132"/>
            <a:ext cx="557492" cy="55749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3" name="Google Shape;265;g5b643e0012_4_25"/>
          <p:cNvPicPr preferRelativeResize="0"/>
          <p:nvPr/>
        </p:nvPicPr>
        <p:blipFill rotWithShape="1">
          <a:blip r:embed="rId3">
            <a:alphaModFix/>
          </a:blip>
          <a:srcRect l="4379" t="6425" r="4376" b="4077"/>
          <a:stretch/>
        </p:blipFill>
        <p:spPr>
          <a:xfrm>
            <a:off x="1106905" y="2021306"/>
            <a:ext cx="3705727" cy="2374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266;g5b643e0012_4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310" y="4983250"/>
            <a:ext cx="4061249" cy="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67;g5b643e0012_4_25"/>
          <p:cNvSpPr txBox="1"/>
          <p:nvPr/>
        </p:nvSpPr>
        <p:spPr>
          <a:xfrm>
            <a:off x="5492675" y="2657525"/>
            <a:ext cx="5335746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both_ear</a:t>
            </a:r>
            <a:r>
              <a:rPr lang="ko-KR" sz="24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= (</a:t>
            </a:r>
            <a:r>
              <a:rPr lang="ko-KR" sz="24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leftEAR</a:t>
            </a:r>
            <a:r>
              <a:rPr lang="ko-KR" sz="24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+ </a:t>
            </a:r>
            <a:r>
              <a:rPr lang="ko-KR" sz="24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rightEAR</a:t>
            </a:r>
            <a:r>
              <a:rPr lang="ko-KR" sz="24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en-US" altLang="ko-KR" sz="24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4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en-US" altLang="ko-KR" sz="24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4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24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268;g5b643e0012_4_25"/>
          <p:cNvSpPr txBox="1"/>
          <p:nvPr/>
        </p:nvSpPr>
        <p:spPr>
          <a:xfrm>
            <a:off x="5492675" y="3085000"/>
            <a:ext cx="4849200" cy="10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69;g5b643e0012_4_25"/>
          <p:cNvSpPr txBox="1"/>
          <p:nvPr/>
        </p:nvSpPr>
        <p:spPr>
          <a:xfrm>
            <a:off x="5492675" y="3522175"/>
            <a:ext cx="5053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400" dirty="0">
                <a:solidFill>
                  <a:srgbClr val="FFFFFF"/>
                </a:solidFill>
              </a:rPr>
              <a:t>EAR_THRESH = (AV/25)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ko-KR" sz="2400" dirty="0">
                <a:solidFill>
                  <a:srgbClr val="FFFFFF"/>
                </a:solidFill>
              </a:rPr>
              <a:t>*</a:t>
            </a:r>
            <a:r>
              <a:rPr lang="en-US" altLang="ko-KR" sz="2400" dirty="0">
                <a:solidFill>
                  <a:srgbClr val="FFFFFF"/>
                </a:solidFill>
              </a:rPr>
              <a:t> </a:t>
            </a:r>
            <a:r>
              <a:rPr lang="ko-KR" sz="2400" dirty="0">
                <a:solidFill>
                  <a:srgbClr val="FFFFFF"/>
                </a:solidFill>
              </a:rPr>
              <a:t>0.8</a:t>
            </a:r>
            <a:endParaRPr sz="2400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061941" y="1964252"/>
            <a:ext cx="3782775" cy="2486566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-88232" y="6046603"/>
            <a:ext cx="6096000" cy="38157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lnSpc>
                <a:spcPct val="115000"/>
              </a:lnSpc>
              <a:spcBef>
                <a:spcPts val="300"/>
              </a:spcBef>
              <a:buClr>
                <a:schemeClr val="dk1"/>
              </a:buClr>
              <a:buSzPts val="1100"/>
            </a:pPr>
            <a:r>
              <a:rPr lang="en-US" altLang="ko-KR" dirty="0">
                <a:solidFill>
                  <a:srgbClr val="FFFFFF"/>
                </a:solidFill>
              </a:rPr>
              <a:t>EAR : Eye Aspect Ratio</a:t>
            </a:r>
          </a:p>
        </p:txBody>
      </p:sp>
    </p:spTree>
    <p:extLst>
      <p:ext uri="{BB962C8B-B14F-4D97-AF65-F5344CB8AC3E}">
        <p14:creationId xmlns:p14="http://schemas.microsoft.com/office/powerpoint/2010/main" val="3713271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64436" y="632611"/>
            <a:ext cx="369332" cy="1428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멀티미디어 시스템</a:t>
            </a:r>
            <a:endParaRPr lang="en-US" altLang="ko-KR" sz="120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8637" y="736126"/>
            <a:ext cx="27622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+mj-ea"/>
              </a:rPr>
              <a:t>눈</a:t>
            </a:r>
            <a:r>
              <a:rPr lang="en-US" altLang="ko-KR" sz="3000" dirty="0">
                <a:solidFill>
                  <a:schemeClr val="bg1"/>
                </a:solidFill>
                <a:latin typeface="+mj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j-ea"/>
              </a:rPr>
              <a:t>크기 </a:t>
            </a:r>
            <a:r>
              <a:rPr lang="ko-KR" altLang="en-US" sz="3000" dirty="0" err="1">
                <a:solidFill>
                  <a:schemeClr val="bg1"/>
                </a:solidFill>
                <a:latin typeface="+mj-ea"/>
              </a:rPr>
              <a:t>판단부</a:t>
            </a:r>
            <a:endParaRPr lang="ko-KR" altLang="en-US" sz="30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0" name="그림 19" descr="그림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45" y="699132"/>
            <a:ext cx="557492" cy="55749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직사각형 6"/>
          <p:cNvSpPr/>
          <p:nvPr/>
        </p:nvSpPr>
        <p:spPr>
          <a:xfrm>
            <a:off x="765650" y="2061351"/>
            <a:ext cx="1694241" cy="6553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Start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84586" y="2061350"/>
            <a:ext cx="1694241" cy="6553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매 프레임 </a:t>
            </a:r>
            <a:r>
              <a:rPr lang="en-US" altLang="ko-KR" dirty="0" err="1">
                <a:solidFill>
                  <a:schemeClr val="tx1"/>
                </a:solidFill>
              </a:rPr>
              <a:t>both_ear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측정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28942" y="3759614"/>
            <a:ext cx="2605531" cy="3738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AV += </a:t>
            </a:r>
            <a:r>
              <a:rPr lang="en-US" altLang="ko-KR" dirty="0" err="1">
                <a:solidFill>
                  <a:schemeClr val="tx1"/>
                </a:solidFill>
              </a:rPr>
              <a:t>both_ear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628942" y="4244966"/>
            <a:ext cx="2605531" cy="3738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(AV / 25)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28942" y="4787176"/>
            <a:ext cx="2605531" cy="10631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가중치 </a:t>
            </a:r>
            <a:r>
              <a:rPr lang="en-US" altLang="ko-KR" dirty="0">
                <a:solidFill>
                  <a:schemeClr val="tx1"/>
                </a:solidFill>
              </a:rPr>
              <a:t>: 0.8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EAR_THRESH = 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(AV / 25) * 0.8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905472" y="2080732"/>
            <a:ext cx="2761042" cy="12969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만약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both_ear</a:t>
            </a:r>
            <a:r>
              <a:rPr lang="ko-KR" altLang="en-US" dirty="0">
                <a:solidFill>
                  <a:schemeClr val="tx1"/>
                </a:solidFill>
              </a:rPr>
              <a:t>가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EAR_THRESH</a:t>
            </a:r>
            <a:r>
              <a:rPr lang="ko-KR" altLang="en-US" dirty="0">
                <a:solidFill>
                  <a:schemeClr val="tx1"/>
                </a:solidFill>
              </a:rPr>
              <a:t>보다 낮을 경우 </a:t>
            </a:r>
            <a:r>
              <a:rPr lang="ko-KR" altLang="en-US" dirty="0" err="1">
                <a:solidFill>
                  <a:schemeClr val="tx1"/>
                </a:solidFill>
              </a:rPr>
              <a:t>알람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05472" y="3953028"/>
            <a:ext cx="2761042" cy="15053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만약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both_ear</a:t>
            </a:r>
            <a:r>
              <a:rPr lang="ko-KR" altLang="en-US" dirty="0">
                <a:solidFill>
                  <a:schemeClr val="tx1"/>
                </a:solidFill>
              </a:rPr>
              <a:t>가 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EAR_THRESH</a:t>
            </a:r>
            <a:r>
              <a:rPr lang="ko-KR" altLang="en-US" dirty="0">
                <a:solidFill>
                  <a:schemeClr val="tx1"/>
                </a:solidFill>
              </a:rPr>
              <a:t>보다 한번이라도 커지면 다시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알람</a:t>
            </a:r>
            <a:r>
              <a:rPr lang="ko-KR" altLang="en-US" dirty="0">
                <a:solidFill>
                  <a:schemeClr val="tx1"/>
                </a:solidFill>
              </a:rPr>
              <a:t> 상태를 </a:t>
            </a:r>
            <a:r>
              <a:rPr lang="en-US" altLang="ko-KR" dirty="0">
                <a:solidFill>
                  <a:schemeClr val="tx1"/>
                </a:solidFill>
              </a:rPr>
              <a:t>false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628940" y="2956166"/>
            <a:ext cx="2605531" cy="373848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EAR_THRESH </a:t>
            </a:r>
            <a:r>
              <a:rPr lang="ko-KR" altLang="en-US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983227" y="1613808"/>
            <a:ext cx="2605531" cy="373848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ALARM FLAG </a:t>
            </a:r>
            <a:r>
              <a:rPr lang="ko-KR" altLang="en-US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18" name="Google Shape;225;p9"/>
          <p:cNvSpPr/>
          <p:nvPr/>
        </p:nvSpPr>
        <p:spPr>
          <a:xfrm>
            <a:off x="3794005" y="2767132"/>
            <a:ext cx="275400" cy="16104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25;p9"/>
          <p:cNvSpPr/>
          <p:nvPr/>
        </p:nvSpPr>
        <p:spPr>
          <a:xfrm rot="16200000">
            <a:off x="2655249" y="2185316"/>
            <a:ext cx="275400" cy="407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5;p9"/>
          <p:cNvSpPr/>
          <p:nvPr/>
        </p:nvSpPr>
        <p:spPr>
          <a:xfrm>
            <a:off x="3794005" y="3387088"/>
            <a:ext cx="275400" cy="16104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accent1">
                <a:lumMod val="20000"/>
                <a:lumOff val="8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80068" y="3706867"/>
            <a:ext cx="2719719" cy="2199413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2372989" y="3729744"/>
            <a:ext cx="121299" cy="2211561"/>
            <a:chOff x="7458422" y="1205944"/>
            <a:chExt cx="134852" cy="1965423"/>
          </a:xfrm>
        </p:grpSpPr>
        <p:cxnSp>
          <p:nvCxnSpPr>
            <p:cNvPr id="24" name="직선 연결선 23"/>
            <p:cNvCxnSpPr/>
            <p:nvPr/>
          </p:nvCxnSpPr>
          <p:spPr>
            <a:xfrm>
              <a:off x="7461525" y="1205944"/>
              <a:ext cx="1317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7461525" y="1205944"/>
              <a:ext cx="0" cy="196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7458422" y="3159411"/>
              <a:ext cx="1317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그룹 26"/>
          <p:cNvGrpSpPr/>
          <p:nvPr/>
        </p:nvGrpSpPr>
        <p:grpSpPr>
          <a:xfrm flipH="1">
            <a:off x="9828007" y="2230248"/>
            <a:ext cx="78543" cy="3037343"/>
            <a:chOff x="7458422" y="1205944"/>
            <a:chExt cx="134852" cy="1965423"/>
          </a:xfrm>
        </p:grpSpPr>
        <p:cxnSp>
          <p:nvCxnSpPr>
            <p:cNvPr id="28" name="직선 연결선 27"/>
            <p:cNvCxnSpPr/>
            <p:nvPr/>
          </p:nvCxnSpPr>
          <p:spPr>
            <a:xfrm>
              <a:off x="7461525" y="1205944"/>
              <a:ext cx="1317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7461525" y="1205944"/>
              <a:ext cx="0" cy="196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7458422" y="3159411"/>
              <a:ext cx="1317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/>
          <p:cNvSpPr/>
          <p:nvPr/>
        </p:nvSpPr>
        <p:spPr>
          <a:xfrm>
            <a:off x="1540582" y="4481782"/>
            <a:ext cx="706146" cy="44787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25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Frame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064436" y="3524984"/>
            <a:ext cx="706146" cy="44787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25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Frame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" name="꺾인 연결선 3"/>
          <p:cNvCxnSpPr/>
          <p:nvPr/>
        </p:nvCxnSpPr>
        <p:spPr>
          <a:xfrm flipV="1">
            <a:off x="5439747" y="2716721"/>
            <a:ext cx="1306286" cy="1127491"/>
          </a:xfrm>
          <a:prstGeom prst="bentConnector3">
            <a:avLst/>
          </a:prstGeom>
          <a:ln w="158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5439747" y="4705717"/>
            <a:ext cx="1306286" cy="0"/>
          </a:xfrm>
          <a:prstGeom prst="straightConnector1">
            <a:avLst/>
          </a:prstGeom>
          <a:ln w="15875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033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64436" y="632611"/>
            <a:ext cx="369332" cy="1428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멀티미디어 시스템</a:t>
            </a:r>
            <a:endParaRPr lang="en-US" altLang="ko-KR" sz="120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8637" y="736126"/>
            <a:ext cx="3531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</a:rPr>
              <a:t>고개 기울기 </a:t>
            </a:r>
            <a:r>
              <a:rPr lang="ko-KR" altLang="en-US" sz="3000" dirty="0" err="1">
                <a:solidFill>
                  <a:schemeClr val="bg1"/>
                </a:solidFill>
                <a:latin typeface="+mj-ea"/>
                <a:ea typeface="+mj-ea"/>
              </a:rPr>
              <a:t>판단부</a:t>
            </a:r>
            <a:endParaRPr lang="ko-KR" altLang="en-US" sz="3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" name="그림 19" descr="그림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45" y="699132"/>
            <a:ext cx="557492" cy="557492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4" name="그룹 3"/>
          <p:cNvGrpSpPr/>
          <p:nvPr/>
        </p:nvGrpSpPr>
        <p:grpSpPr>
          <a:xfrm>
            <a:off x="2624850" y="1473623"/>
            <a:ext cx="2691467" cy="5185427"/>
            <a:chOff x="6270373" y="1473623"/>
            <a:chExt cx="2691467" cy="5185427"/>
          </a:xfrm>
        </p:grpSpPr>
        <p:sp>
          <p:nvSpPr>
            <p:cNvPr id="6" name="Google Shape;241;p10"/>
            <p:cNvSpPr/>
            <p:nvPr/>
          </p:nvSpPr>
          <p:spPr>
            <a:xfrm>
              <a:off x="6766814" y="1473623"/>
              <a:ext cx="1716600" cy="786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Face</a:t>
              </a:r>
              <a:r>
                <a:rPr lang="ko-KR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Landmark</a:t>
              </a:r>
              <a:r>
                <a:rPr lang="ko-KR" sz="1800" dirty="0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 </a:t>
              </a:r>
              <a:r>
                <a:rPr lang="ko-KR" sz="1800" dirty="0" err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Estimation</a:t>
              </a:r>
              <a:endParaRPr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" name="Google Shape;225;p9"/>
            <p:cNvSpPr/>
            <p:nvPr/>
          </p:nvSpPr>
          <p:spPr>
            <a:xfrm>
              <a:off x="7487414" y="2339150"/>
              <a:ext cx="275400" cy="4071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18"/>
            <a:stretch/>
          </p:blipFill>
          <p:spPr>
            <a:xfrm>
              <a:off x="6270373" y="2825777"/>
              <a:ext cx="2691467" cy="3833273"/>
            </a:xfrm>
            <a:prstGeom prst="rect">
              <a:avLst/>
            </a:prstGeom>
          </p:spPr>
        </p:pic>
      </p:grpSp>
      <p:grpSp>
        <p:nvGrpSpPr>
          <p:cNvPr id="3" name="그룹 2"/>
          <p:cNvGrpSpPr/>
          <p:nvPr/>
        </p:nvGrpSpPr>
        <p:grpSpPr>
          <a:xfrm>
            <a:off x="6271200" y="1473623"/>
            <a:ext cx="2627570" cy="5217512"/>
            <a:chOff x="2700857" y="1473623"/>
            <a:chExt cx="2627570" cy="521751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181"/>
            <a:stretch/>
          </p:blipFill>
          <p:spPr>
            <a:xfrm>
              <a:off x="2754098" y="2825777"/>
              <a:ext cx="2526202" cy="3833273"/>
            </a:xfrm>
            <a:prstGeom prst="rect">
              <a:avLst/>
            </a:prstGeom>
          </p:spPr>
        </p:pic>
        <p:sp>
          <p:nvSpPr>
            <p:cNvPr id="8" name="Google Shape;241;p10"/>
            <p:cNvSpPr/>
            <p:nvPr/>
          </p:nvSpPr>
          <p:spPr>
            <a:xfrm>
              <a:off x="2953675" y="1473623"/>
              <a:ext cx="2071029" cy="786000"/>
            </a:xfrm>
            <a:prstGeom prst="rect">
              <a:avLst/>
            </a:prstGeom>
            <a:solidFill>
              <a:schemeClr val="lt1"/>
            </a:solidFill>
            <a:ln w="12700" cap="flat" cmpd="sng">
              <a:solidFill>
                <a:srgbClr val="42719B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lvl="0" algn="ctr"/>
              <a:r>
                <a:rPr lang="en-US" altLang="ko-KR" sz="1800" dirty="0">
                  <a:latin typeface="+mj-ea"/>
                  <a:ea typeface="+mj-ea"/>
                </a:rPr>
                <a:t>generic 3D model</a:t>
              </a:r>
              <a:endParaRPr sz="1800" dirty="0">
                <a:solidFill>
                  <a:schemeClr val="dk1"/>
                </a:solidFill>
                <a:latin typeface="+mj-ea"/>
                <a:ea typeface="+mj-ea"/>
                <a:cs typeface="Malgun Gothic"/>
                <a:sym typeface="Malgun Gothic"/>
              </a:endParaRPr>
            </a:p>
          </p:txBody>
        </p:sp>
        <p:sp>
          <p:nvSpPr>
            <p:cNvPr id="10" name="Google Shape;225;p9"/>
            <p:cNvSpPr/>
            <p:nvPr/>
          </p:nvSpPr>
          <p:spPr>
            <a:xfrm>
              <a:off x="3851489" y="2333472"/>
              <a:ext cx="275400" cy="4071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1270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700857" y="2772657"/>
              <a:ext cx="2627570" cy="3918478"/>
            </a:xfrm>
            <a:prstGeom prst="rect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2559150" y="2780024"/>
            <a:ext cx="2842478" cy="3927153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02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64436" y="632611"/>
            <a:ext cx="369332" cy="1428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멀티미디어 시스템</a:t>
            </a:r>
            <a:endParaRPr lang="en-US" altLang="ko-KR" sz="120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8637" y="736126"/>
            <a:ext cx="3531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+mj-ea"/>
              </a:rPr>
              <a:t>고개 기울기 </a:t>
            </a:r>
            <a:r>
              <a:rPr lang="ko-KR" altLang="en-US" sz="3000" dirty="0" err="1">
                <a:solidFill>
                  <a:schemeClr val="bg1"/>
                </a:solidFill>
                <a:latin typeface="+mj-ea"/>
              </a:rPr>
              <a:t>판단부</a:t>
            </a:r>
            <a:endParaRPr lang="ko-KR" altLang="en-US" sz="30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0" name="그림 19" descr="그림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45" y="699132"/>
            <a:ext cx="557492" cy="55749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11" y="2232068"/>
            <a:ext cx="4052237" cy="25484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9" r="19348"/>
          <a:stretch/>
        </p:blipFill>
        <p:spPr>
          <a:xfrm>
            <a:off x="7239441" y="2232068"/>
            <a:ext cx="3268141" cy="2548477"/>
          </a:xfrm>
          <a:prstGeom prst="rect">
            <a:avLst/>
          </a:prstGeom>
        </p:spPr>
      </p:pic>
      <p:sp>
        <p:nvSpPr>
          <p:cNvPr id="8" name="Google Shape;227;p9"/>
          <p:cNvSpPr/>
          <p:nvPr/>
        </p:nvSpPr>
        <p:spPr>
          <a:xfrm rot="-5400000">
            <a:off x="5759424" y="3243493"/>
            <a:ext cx="1006200" cy="523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231;p9"/>
          <p:cNvSpPr txBox="1"/>
          <p:nvPr/>
        </p:nvSpPr>
        <p:spPr>
          <a:xfrm>
            <a:off x="-338" y="5056326"/>
            <a:ext cx="6305511" cy="52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Opencv</a:t>
            </a:r>
            <a:r>
              <a:rPr lang="en-US" sz="24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제공 </a:t>
            </a:r>
            <a:r>
              <a:rPr lang="en-US" altLang="ko-KR" sz="2400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solvePnP</a:t>
            </a:r>
            <a:r>
              <a:rPr lang="en-US" altLang="ko-KR" sz="24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</a:t>
            </a:r>
            <a:endParaRPr sz="24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231;p9"/>
          <p:cNvSpPr txBox="1"/>
          <p:nvPr/>
        </p:nvSpPr>
        <p:spPr>
          <a:xfrm>
            <a:off x="6191487" y="5006304"/>
            <a:ext cx="5364047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 Angle </a:t>
            </a:r>
            <a:r>
              <a:rPr lang="ko-KR" altLang="en-US" sz="24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계산</a:t>
            </a:r>
            <a:endParaRPr sz="24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9172" y="5288344"/>
            <a:ext cx="64069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ko-KR" sz="24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lvl="0" algn="ctr"/>
            <a:r>
              <a:rPr lang="en-US" altLang="ko-KR" sz="24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Rotation vector &amp;</a:t>
            </a:r>
            <a:r>
              <a:rPr lang="ko-KR" altLang="en-US" sz="24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24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Translation vector</a:t>
            </a:r>
            <a:r>
              <a:rPr lang="ko-KR" altLang="en-US" sz="24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구함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33902" y="2160105"/>
            <a:ext cx="4108229" cy="2700654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201703" y="2176147"/>
            <a:ext cx="3343616" cy="2636482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5114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64436" y="632611"/>
            <a:ext cx="369332" cy="1428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멀티미디어 시스템</a:t>
            </a:r>
            <a:endParaRPr lang="en-US" altLang="ko-KR" sz="120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8637" y="736126"/>
            <a:ext cx="3531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+mj-ea"/>
              </a:rPr>
              <a:t>고개 기울기 </a:t>
            </a:r>
            <a:r>
              <a:rPr lang="ko-KR" altLang="en-US" sz="3000" dirty="0" err="1">
                <a:solidFill>
                  <a:schemeClr val="bg1"/>
                </a:solidFill>
                <a:latin typeface="+mj-ea"/>
              </a:rPr>
              <a:t>판단부</a:t>
            </a:r>
            <a:endParaRPr lang="ko-KR" altLang="en-US" sz="3000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0" name="그림 19" descr="그림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45" y="699132"/>
            <a:ext cx="557492" cy="55749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60" name="직사각형 59"/>
          <p:cNvSpPr/>
          <p:nvPr/>
        </p:nvSpPr>
        <p:spPr>
          <a:xfrm>
            <a:off x="765650" y="2061351"/>
            <a:ext cx="1694241" cy="6553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Start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3084586" y="2061350"/>
            <a:ext cx="1694241" cy="65537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매 프레임 </a:t>
            </a:r>
            <a:r>
              <a:rPr lang="en-US" altLang="ko-KR" dirty="0">
                <a:solidFill>
                  <a:schemeClr val="tx1"/>
                </a:solidFill>
              </a:rPr>
              <a:t>angle </a:t>
            </a:r>
            <a:r>
              <a:rPr lang="ko-KR" altLang="en-US" dirty="0">
                <a:solidFill>
                  <a:schemeClr val="tx1"/>
                </a:solidFill>
              </a:rPr>
              <a:t>측정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2628942" y="3759614"/>
            <a:ext cx="2605531" cy="3738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>
                <a:solidFill>
                  <a:schemeClr val="tx1"/>
                </a:solidFill>
              </a:rPr>
              <a:t>angleSum</a:t>
            </a:r>
            <a:r>
              <a:rPr lang="en-US" altLang="ko-KR" sz="1300" dirty="0">
                <a:solidFill>
                  <a:schemeClr val="tx1"/>
                </a:solidFill>
              </a:rPr>
              <a:t> += angle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2628942" y="4244966"/>
            <a:ext cx="2605531" cy="3738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dirty="0" err="1">
                <a:solidFill>
                  <a:schemeClr val="tx1"/>
                </a:solidFill>
              </a:rPr>
              <a:t>avgAngle</a:t>
            </a:r>
            <a:r>
              <a:rPr lang="en-US" altLang="ko-KR" sz="1300" dirty="0">
                <a:solidFill>
                  <a:schemeClr val="tx1"/>
                </a:solidFill>
              </a:rPr>
              <a:t> = </a:t>
            </a:r>
            <a:r>
              <a:rPr lang="en-US" altLang="ko-KR" sz="1300" dirty="0" err="1">
                <a:solidFill>
                  <a:schemeClr val="tx1"/>
                </a:solidFill>
              </a:rPr>
              <a:t>angleSum</a:t>
            </a:r>
            <a:r>
              <a:rPr lang="en-US" altLang="ko-KR" sz="1300" dirty="0">
                <a:solidFill>
                  <a:schemeClr val="tx1"/>
                </a:solidFill>
              </a:rPr>
              <a:t> / 50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628942" y="4787176"/>
            <a:ext cx="2605531" cy="106311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첫번째 </a:t>
            </a:r>
            <a:r>
              <a:rPr lang="en-US" altLang="ko-KR" sz="1300" dirty="0">
                <a:solidFill>
                  <a:schemeClr val="tx1"/>
                </a:solidFill>
              </a:rPr>
              <a:t>50 </a:t>
            </a:r>
            <a:r>
              <a:rPr lang="ko-KR" altLang="en-US" sz="1300" dirty="0">
                <a:solidFill>
                  <a:schemeClr val="tx1"/>
                </a:solidFill>
              </a:rPr>
              <a:t>프레임에서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en-US" altLang="ko-KR" sz="1300" dirty="0" err="1">
                <a:solidFill>
                  <a:schemeClr val="tx1"/>
                </a:solidFill>
              </a:rPr>
              <a:t>Angle_Threshold</a:t>
            </a:r>
            <a:r>
              <a:rPr lang="en-US" altLang="ko-KR" sz="1300" dirty="0">
                <a:solidFill>
                  <a:schemeClr val="tx1"/>
                </a:solidFill>
              </a:rPr>
              <a:t> = </a:t>
            </a:r>
            <a:r>
              <a:rPr lang="en-US" altLang="ko-KR" sz="1300" dirty="0" err="1">
                <a:solidFill>
                  <a:schemeClr val="tx1"/>
                </a:solidFill>
              </a:rPr>
              <a:t>avgAngle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매 </a:t>
            </a:r>
            <a:r>
              <a:rPr lang="en-US" altLang="ko-KR" sz="1300" dirty="0">
                <a:solidFill>
                  <a:schemeClr val="tx1"/>
                </a:solidFill>
              </a:rPr>
              <a:t>50 </a:t>
            </a:r>
            <a:r>
              <a:rPr lang="ko-KR" altLang="en-US" sz="1300" dirty="0" err="1">
                <a:solidFill>
                  <a:schemeClr val="tx1"/>
                </a:solidFill>
              </a:rPr>
              <a:t>프레임마다</a:t>
            </a:r>
            <a:endParaRPr lang="en-US" altLang="ko-KR" sz="1300" dirty="0">
              <a:solidFill>
                <a:schemeClr val="tx1"/>
              </a:solidFill>
            </a:endParaRPr>
          </a:p>
          <a:p>
            <a:pPr algn="ctr"/>
            <a:r>
              <a:rPr lang="en-US" altLang="ko-KR" sz="1300" dirty="0" err="1">
                <a:solidFill>
                  <a:schemeClr val="tx1"/>
                </a:solidFill>
              </a:rPr>
              <a:t>angleSum</a:t>
            </a:r>
            <a:r>
              <a:rPr lang="en-US" altLang="ko-KR" sz="1300" dirty="0">
                <a:solidFill>
                  <a:schemeClr val="tx1"/>
                </a:solidFill>
              </a:rPr>
              <a:t> = 0, </a:t>
            </a:r>
            <a:r>
              <a:rPr lang="en-US" altLang="ko-KR" sz="1300" dirty="0" err="1">
                <a:solidFill>
                  <a:schemeClr val="tx1"/>
                </a:solidFill>
              </a:rPr>
              <a:t>avgAngle</a:t>
            </a:r>
            <a:r>
              <a:rPr lang="en-US" altLang="ko-KR" sz="1300" dirty="0">
                <a:solidFill>
                  <a:schemeClr val="tx1"/>
                </a:solidFill>
              </a:rPr>
              <a:t> </a:t>
            </a:r>
            <a:r>
              <a:rPr lang="ko-KR" altLang="en-US" sz="1300" dirty="0">
                <a:solidFill>
                  <a:schemeClr val="tx1"/>
                </a:solidFill>
              </a:rPr>
              <a:t>재설정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6905472" y="2080732"/>
            <a:ext cx="2761042" cy="129695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만약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avgAngle</a:t>
            </a:r>
            <a:r>
              <a:rPr lang="ko-KR" altLang="en-US" dirty="0">
                <a:solidFill>
                  <a:schemeClr val="tx1"/>
                </a:solidFill>
              </a:rPr>
              <a:t>이 </a:t>
            </a:r>
            <a:r>
              <a:rPr lang="en-US" altLang="ko-KR" dirty="0" err="1">
                <a:solidFill>
                  <a:schemeClr val="tx1"/>
                </a:solidFill>
              </a:rPr>
              <a:t>Angle_Threshold</a:t>
            </a:r>
            <a:r>
              <a:rPr lang="ko-KR" altLang="en-US" dirty="0">
                <a:solidFill>
                  <a:schemeClr val="tx1"/>
                </a:solidFill>
              </a:rPr>
              <a:t>와 일정 수치 이상 차이가 날 경우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 err="1">
                <a:solidFill>
                  <a:schemeClr val="tx1"/>
                </a:solidFill>
              </a:rPr>
              <a:t>알람</a:t>
            </a:r>
            <a:r>
              <a:rPr lang="ko-KR" altLang="en-US" dirty="0">
                <a:solidFill>
                  <a:schemeClr val="tx1"/>
                </a:solidFill>
              </a:rPr>
              <a:t> 경보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6905472" y="3953028"/>
            <a:ext cx="2761042" cy="150537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만약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avgAngle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 err="1">
                <a:solidFill>
                  <a:schemeClr val="tx1"/>
                </a:solidFill>
              </a:rPr>
              <a:t>Angle_Threshold</a:t>
            </a:r>
            <a:r>
              <a:rPr lang="ko-KR" altLang="en-US" dirty="0">
                <a:solidFill>
                  <a:schemeClr val="tx1"/>
                </a:solidFill>
              </a:rPr>
              <a:t>와의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차이가 일정 수치 이하가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될 경우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알람</a:t>
            </a:r>
            <a:r>
              <a:rPr lang="ko-KR" altLang="en-US" dirty="0">
                <a:solidFill>
                  <a:schemeClr val="tx1"/>
                </a:solidFill>
              </a:rPr>
              <a:t> 해제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2628940" y="2956166"/>
            <a:ext cx="2605531" cy="373848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Angle_THRESH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6983227" y="1613808"/>
            <a:ext cx="2605531" cy="373848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ALARM FLAG </a:t>
            </a:r>
            <a:r>
              <a:rPr lang="ko-KR" altLang="en-US" dirty="0">
                <a:solidFill>
                  <a:schemeClr val="tx1"/>
                </a:solidFill>
              </a:rPr>
              <a:t>설정</a:t>
            </a:r>
          </a:p>
        </p:txBody>
      </p:sp>
      <p:sp>
        <p:nvSpPr>
          <p:cNvPr id="69" name="Google Shape;225;p9"/>
          <p:cNvSpPr/>
          <p:nvPr/>
        </p:nvSpPr>
        <p:spPr>
          <a:xfrm>
            <a:off x="3794005" y="2767132"/>
            <a:ext cx="275400" cy="16104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" name="Google Shape;225;p9"/>
          <p:cNvSpPr/>
          <p:nvPr/>
        </p:nvSpPr>
        <p:spPr>
          <a:xfrm rot="16200000">
            <a:off x="2655249" y="2185316"/>
            <a:ext cx="275400" cy="407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225;p9"/>
          <p:cNvSpPr/>
          <p:nvPr/>
        </p:nvSpPr>
        <p:spPr>
          <a:xfrm>
            <a:off x="3794005" y="3387088"/>
            <a:ext cx="275400" cy="161041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580068" y="3725529"/>
            <a:ext cx="2719719" cy="2199413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/>
          <p:cNvGrpSpPr/>
          <p:nvPr/>
        </p:nvGrpSpPr>
        <p:grpSpPr>
          <a:xfrm>
            <a:off x="2372989" y="3729744"/>
            <a:ext cx="121299" cy="2211561"/>
            <a:chOff x="7458422" y="1205944"/>
            <a:chExt cx="134852" cy="1965423"/>
          </a:xfrm>
        </p:grpSpPr>
        <p:cxnSp>
          <p:nvCxnSpPr>
            <p:cNvPr id="74" name="직선 연결선 73"/>
            <p:cNvCxnSpPr/>
            <p:nvPr/>
          </p:nvCxnSpPr>
          <p:spPr>
            <a:xfrm>
              <a:off x="7461525" y="1205944"/>
              <a:ext cx="1317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직선 연결선 74"/>
            <p:cNvCxnSpPr/>
            <p:nvPr/>
          </p:nvCxnSpPr>
          <p:spPr>
            <a:xfrm>
              <a:off x="7461525" y="1205944"/>
              <a:ext cx="0" cy="196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7458422" y="3159411"/>
              <a:ext cx="1317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/>
          <p:cNvGrpSpPr/>
          <p:nvPr/>
        </p:nvGrpSpPr>
        <p:grpSpPr>
          <a:xfrm flipH="1">
            <a:off x="9828007" y="2230248"/>
            <a:ext cx="78543" cy="3037343"/>
            <a:chOff x="7458422" y="1205944"/>
            <a:chExt cx="134852" cy="1965423"/>
          </a:xfrm>
        </p:grpSpPr>
        <p:cxnSp>
          <p:nvCxnSpPr>
            <p:cNvPr id="78" name="직선 연결선 77"/>
            <p:cNvCxnSpPr/>
            <p:nvPr/>
          </p:nvCxnSpPr>
          <p:spPr>
            <a:xfrm>
              <a:off x="7461525" y="1205944"/>
              <a:ext cx="1317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7461525" y="1205944"/>
              <a:ext cx="0" cy="196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 79"/>
            <p:cNvCxnSpPr/>
            <p:nvPr/>
          </p:nvCxnSpPr>
          <p:spPr>
            <a:xfrm>
              <a:off x="7458422" y="3159411"/>
              <a:ext cx="1317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직사각형 80"/>
          <p:cNvSpPr/>
          <p:nvPr/>
        </p:nvSpPr>
        <p:spPr>
          <a:xfrm>
            <a:off x="1540582" y="4481782"/>
            <a:ext cx="706146" cy="44787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50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Frame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0064436" y="3524984"/>
            <a:ext cx="706146" cy="447870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50 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Frame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83" name="꺾인 연결선 82"/>
          <p:cNvCxnSpPr/>
          <p:nvPr/>
        </p:nvCxnSpPr>
        <p:spPr>
          <a:xfrm flipV="1">
            <a:off x="5439747" y="2716721"/>
            <a:ext cx="1306286" cy="1127491"/>
          </a:xfrm>
          <a:prstGeom prst="bentConnector3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5439747" y="4705717"/>
            <a:ext cx="1306286" cy="0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6012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64436" y="632611"/>
            <a:ext cx="369332" cy="1428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멀티미디어 시스템</a:t>
            </a:r>
            <a:endParaRPr lang="en-US" altLang="ko-KR" sz="120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8637" y="736126"/>
            <a:ext cx="35317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</a:rPr>
              <a:t>운전자 상태 </a:t>
            </a:r>
            <a:r>
              <a:rPr lang="ko-KR" altLang="en-US" sz="3000" dirty="0" err="1">
                <a:solidFill>
                  <a:schemeClr val="bg1"/>
                </a:solidFill>
                <a:latin typeface="+mj-ea"/>
                <a:ea typeface="+mj-ea"/>
              </a:rPr>
              <a:t>판단부</a:t>
            </a:r>
            <a:endParaRPr lang="ko-KR" altLang="en-US" sz="3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" name="그림 19" descr="그림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45" y="699132"/>
            <a:ext cx="557492" cy="55749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6" name="Google Shape;302;p11"/>
          <p:cNvSpPr/>
          <p:nvPr/>
        </p:nvSpPr>
        <p:spPr>
          <a:xfrm>
            <a:off x="967572" y="3475331"/>
            <a:ext cx="1716600" cy="786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졸음 상태 결정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303;p11"/>
          <p:cNvSpPr/>
          <p:nvPr/>
        </p:nvSpPr>
        <p:spPr>
          <a:xfrm rot="-5400000">
            <a:off x="2886757" y="3680686"/>
            <a:ext cx="275400" cy="375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304;p11"/>
          <p:cNvSpPr txBox="1"/>
          <p:nvPr/>
        </p:nvSpPr>
        <p:spPr>
          <a:xfrm>
            <a:off x="723250" y="1859800"/>
            <a:ext cx="2273100" cy="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Google Shape;305;p11"/>
          <p:cNvPicPr preferRelativeResize="0"/>
          <p:nvPr/>
        </p:nvPicPr>
        <p:blipFill rotWithShape="1">
          <a:blip r:embed="rId3">
            <a:alphaModFix/>
          </a:blip>
          <a:srcRect l="-1" r="67242"/>
          <a:stretch/>
        </p:blipFill>
        <p:spPr>
          <a:xfrm>
            <a:off x="3813924" y="2061350"/>
            <a:ext cx="2121655" cy="3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305;p11"/>
          <p:cNvPicPr preferRelativeResize="0"/>
          <p:nvPr/>
        </p:nvPicPr>
        <p:blipFill rotWithShape="1">
          <a:blip r:embed="rId3">
            <a:alphaModFix/>
          </a:blip>
          <a:srcRect l="59882"/>
          <a:stretch/>
        </p:blipFill>
        <p:spPr>
          <a:xfrm>
            <a:off x="7186865" y="2213750"/>
            <a:ext cx="2598311" cy="3953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그룹 11"/>
          <p:cNvGrpSpPr/>
          <p:nvPr/>
        </p:nvGrpSpPr>
        <p:grpSpPr>
          <a:xfrm>
            <a:off x="3325875" y="2539917"/>
            <a:ext cx="340049" cy="3042735"/>
            <a:chOff x="7458422" y="1205944"/>
            <a:chExt cx="134852" cy="1965423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7461525" y="1205944"/>
              <a:ext cx="1317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7461525" y="1205944"/>
              <a:ext cx="0" cy="196542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7458422" y="3159411"/>
              <a:ext cx="13174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Google Shape;305;p11"/>
          <p:cNvPicPr preferRelativeResize="0"/>
          <p:nvPr/>
        </p:nvPicPr>
        <p:blipFill rotWithShape="1">
          <a:blip r:embed="rId3">
            <a:alphaModFix/>
          </a:blip>
          <a:srcRect l="33808" r="41976"/>
          <a:stretch/>
        </p:blipFill>
        <p:spPr>
          <a:xfrm>
            <a:off x="5967663" y="2029537"/>
            <a:ext cx="1568378" cy="3953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6560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64436" y="632611"/>
            <a:ext cx="369332" cy="1428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멀티미디어 시스템</a:t>
            </a:r>
            <a:endParaRPr lang="en-US" altLang="ko-KR" sz="120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8637" y="736126"/>
            <a:ext cx="9541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</a:rPr>
              <a:t>시현</a:t>
            </a:r>
          </a:p>
        </p:txBody>
      </p:sp>
      <p:pic>
        <p:nvPicPr>
          <p:cNvPr id="20" name="그림 19" descr="그림1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145" y="699132"/>
            <a:ext cx="557492" cy="55749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5" name="Google Shape;316;p12"/>
          <p:cNvSpPr txBox="1"/>
          <p:nvPr/>
        </p:nvSpPr>
        <p:spPr>
          <a:xfrm>
            <a:off x="1461685" y="2172996"/>
            <a:ext cx="954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EAR</a:t>
            </a:r>
            <a:endParaRPr sz="3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" name="Google Shape;317;p12"/>
          <p:cNvSpPr txBox="1"/>
          <p:nvPr/>
        </p:nvSpPr>
        <p:spPr>
          <a:xfrm>
            <a:off x="5005060" y="2172996"/>
            <a:ext cx="1573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ANGLE</a:t>
            </a:r>
            <a:endParaRPr sz="3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318;p12"/>
          <p:cNvSpPr txBox="1"/>
          <p:nvPr/>
        </p:nvSpPr>
        <p:spPr>
          <a:xfrm>
            <a:off x="8154760" y="2172996"/>
            <a:ext cx="3385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DROWSY DETECT</a:t>
            </a:r>
            <a:endParaRPr sz="30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경보1단계(눈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0747" y="2851985"/>
            <a:ext cx="3441468" cy="2826920"/>
          </a:xfrm>
          <a:prstGeom prst="rect">
            <a:avLst/>
          </a:prstGeom>
        </p:spPr>
      </p:pic>
      <p:pic>
        <p:nvPicPr>
          <p:cNvPr id="3" name="경보2단계(고개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037764" y="2851985"/>
            <a:ext cx="3485983" cy="2863486"/>
          </a:xfrm>
          <a:prstGeom prst="rect">
            <a:avLst/>
          </a:prstGeom>
        </p:spPr>
      </p:pic>
      <p:pic>
        <p:nvPicPr>
          <p:cNvPr id="4" name="경보3단계(통합)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017628" y="2851985"/>
            <a:ext cx="3522332" cy="289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 fullScrn="1"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64436" y="632611"/>
            <a:ext cx="369332" cy="1428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멀티미디어 시스템</a:t>
            </a:r>
            <a:endParaRPr lang="en-US" altLang="ko-KR" sz="120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8637" y="736126"/>
            <a:ext cx="366638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</a:rPr>
              <a:t>문제점 및 개선 사항</a:t>
            </a:r>
          </a:p>
        </p:txBody>
      </p:sp>
      <p:pic>
        <p:nvPicPr>
          <p:cNvPr id="20" name="그림 19" descr="그림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45" y="699132"/>
            <a:ext cx="557492" cy="55749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5" name="Google Shape;316;p12"/>
          <p:cNvSpPr txBox="1"/>
          <p:nvPr/>
        </p:nvSpPr>
        <p:spPr>
          <a:xfrm>
            <a:off x="1259559" y="2172996"/>
            <a:ext cx="7260553" cy="3332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0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인식 시 불안정성 </a:t>
            </a:r>
            <a:endParaRPr lang="en-US" altLang="ko-KR" sz="30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0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사람 인식률</a:t>
            </a:r>
            <a:endParaRPr lang="en-US" altLang="ko-KR" sz="30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0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고개 기울기가 너무 내려간 경우</a:t>
            </a:r>
            <a:endParaRPr lang="en-US" altLang="ko-KR" sz="30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0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밝기가 너무 어두운 경우</a:t>
            </a:r>
            <a:endParaRPr lang="en-US" altLang="ko-KR" sz="30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30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30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졸음 측정 시 기계학습 추가</a:t>
            </a:r>
            <a:endParaRPr lang="en-US" altLang="ko-KR" sz="30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altLang="ko-KR" sz="30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22485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64436" y="632611"/>
            <a:ext cx="369332" cy="1428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멀티미디어 시스템</a:t>
            </a:r>
            <a:endParaRPr lang="en-US" altLang="ko-KR" sz="120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8637" y="736126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</a:rPr>
              <a:t>참고자료</a:t>
            </a:r>
          </a:p>
        </p:txBody>
      </p:sp>
      <p:pic>
        <p:nvPicPr>
          <p:cNvPr id="20" name="그림 19" descr="그림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45" y="699132"/>
            <a:ext cx="557492" cy="55749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&lt;Eye Blink Detection&gt;</a:t>
            </a:r>
          </a:p>
          <a:p>
            <a:r>
              <a:rPr lang="en-US" altLang="ko-KR" dirty="0">
                <a:hlinkClick r:id="rId3"/>
              </a:rPr>
              <a:t>https://vision.fe.uni-lj.si/cvww2016/proceedings/papers/05.pdf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https://www.pyimagesearch.com/2017/04/24/eye-blink-detection-opencv-python-dlib/</a:t>
            </a:r>
            <a:endParaRPr lang="en-US" altLang="ko-KR" dirty="0"/>
          </a:p>
          <a:p>
            <a:r>
              <a:rPr lang="en-US" altLang="ko-KR" dirty="0"/>
              <a:t>&lt;Histograms Of Gradients for Human Detection&gt;</a:t>
            </a:r>
          </a:p>
          <a:p>
            <a:r>
              <a:rPr lang="en-US" altLang="ko-KR" dirty="0">
                <a:hlinkClick r:id="rId5"/>
              </a:rPr>
              <a:t>https://lear.inrialpes.fr/people/triggs/pubs/Dalal-cvpr05.pdf</a:t>
            </a:r>
            <a:endParaRPr lang="en-US" altLang="ko-KR" dirty="0"/>
          </a:p>
          <a:p>
            <a:r>
              <a:rPr lang="en-US" altLang="ko-KR" dirty="0"/>
              <a:t>&lt;Lighting Removal&gt;</a:t>
            </a:r>
          </a:p>
          <a:p>
            <a:r>
              <a:rPr lang="en-US" altLang="ko-KR" dirty="0">
                <a:hlinkClick r:id="rId6"/>
              </a:rPr>
              <a:t>https://kjin2sm.tistory.com/161</a:t>
            </a:r>
            <a:endParaRPr lang="en-US" altLang="ko-KR" dirty="0"/>
          </a:p>
          <a:p>
            <a:r>
              <a:rPr lang="en-US" altLang="ko-KR" dirty="0"/>
              <a:t>&lt;Head Pose Estimation&gt;</a:t>
            </a:r>
          </a:p>
          <a:p>
            <a:r>
              <a:rPr lang="en-US" altLang="ko-KR" dirty="0">
                <a:hlinkClick r:id="rId7"/>
              </a:rPr>
              <a:t>https://www.learnopencv.com/head-pose-estimation-using-opencv-and-dlib/</a:t>
            </a:r>
            <a:endParaRPr lang="en-US" altLang="ko-KR" dirty="0"/>
          </a:p>
          <a:p>
            <a:r>
              <a:rPr lang="en-US" altLang="ko-KR" dirty="0"/>
              <a:t>&lt;Face Landmark Estimation&gt;</a:t>
            </a:r>
            <a:endParaRPr lang="en-US" altLang="ko-KR" dirty="0">
              <a:hlinkClick r:id="rId8"/>
            </a:endParaRPr>
          </a:p>
          <a:p>
            <a:r>
              <a:rPr lang="en-US" altLang="ko-KR" dirty="0">
                <a:hlinkClick r:id="rId8"/>
              </a:rPr>
              <a:t>https://medium.com/@ageitgey/machine-learning-is-fun-part-4-modern-face-recognition-with-deep-learning-c3cffc121d78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8579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787318" y="2557808"/>
            <a:ext cx="1538883" cy="144655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목    차</a:t>
            </a:r>
            <a:endParaRPr lang="en-US" altLang="ko-KR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4217959" y="913285"/>
            <a:ext cx="33336" cy="473559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32260" y="3989398"/>
            <a:ext cx="2944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4.  </a:t>
            </a:r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시현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32259" y="5006221"/>
            <a:ext cx="4102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5.  </a:t>
            </a:r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추후 개선사항</a:t>
            </a:r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32260" y="893054"/>
            <a:ext cx="3377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1.  </a:t>
            </a:r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선정 배경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32260" y="1901166"/>
            <a:ext cx="3377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2.  </a:t>
            </a:r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아이디어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32260" y="2909278"/>
            <a:ext cx="3377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+mj-ea"/>
                <a:ea typeface="+mj-ea"/>
              </a:rPr>
              <a:t>3.  </a:t>
            </a:r>
            <a:r>
              <a:rPr lang="ko-KR" altLang="en-US" sz="3200" dirty="0">
                <a:solidFill>
                  <a:schemeClr val="bg1"/>
                </a:solidFill>
                <a:latin typeface="+mj-ea"/>
                <a:ea typeface="+mj-ea"/>
              </a:rPr>
              <a:t>구체적으로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64436" y="632611"/>
            <a:ext cx="369332" cy="1428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멀티미디어 시스템</a:t>
            </a:r>
            <a:endParaRPr lang="en-US" altLang="ko-KR" sz="120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8819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64436" y="632611"/>
            <a:ext cx="369332" cy="1428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멀티미디어 시스템</a:t>
            </a:r>
            <a:endParaRPr lang="en-US" altLang="ko-KR" sz="120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8637" y="736126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</a:rPr>
              <a:t>참고자료</a:t>
            </a:r>
          </a:p>
        </p:txBody>
      </p:sp>
      <p:pic>
        <p:nvPicPr>
          <p:cNvPr id="20" name="그림 19" descr="그림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45" y="699132"/>
            <a:ext cx="557492" cy="55749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</a:rPr>
              <a:t>&lt;</a:t>
            </a:r>
            <a:r>
              <a:rPr lang="ko-KR" altLang="en-US" dirty="0">
                <a:latin typeface="+mj-ea"/>
              </a:rPr>
              <a:t>이미지</a:t>
            </a:r>
            <a:r>
              <a:rPr lang="en-US" altLang="ko-KR" dirty="0">
                <a:latin typeface="+mj-ea"/>
              </a:rPr>
              <a:t>&gt;</a:t>
            </a:r>
          </a:p>
          <a:p>
            <a:r>
              <a:rPr lang="en-US" altLang="ko-KR" dirty="0">
                <a:hlinkClick r:id="rId3"/>
              </a:rPr>
              <a:t>https://www.redwallpapers.com/wallpaper/man-in-black-suit-inside-car-free-stock-photo-image-wallpaper</a:t>
            </a:r>
            <a:endParaRPr lang="en-US" altLang="ko-KR" dirty="0">
              <a:latin typeface="+mj-ea"/>
            </a:endParaRPr>
          </a:p>
          <a:p>
            <a:r>
              <a:rPr lang="en-US" altLang="ko-KR" dirty="0">
                <a:latin typeface="+mj-ea"/>
              </a:rPr>
              <a:t>&lt;</a:t>
            </a:r>
            <a:r>
              <a:rPr lang="ko-KR" altLang="en-US" dirty="0">
                <a:latin typeface="+mj-ea"/>
              </a:rPr>
              <a:t>공익광고</a:t>
            </a:r>
            <a:r>
              <a:rPr lang="en-US" altLang="ko-KR" dirty="0">
                <a:latin typeface="+mj-ea"/>
              </a:rPr>
              <a:t>&gt;</a:t>
            </a:r>
          </a:p>
          <a:p>
            <a:r>
              <a:rPr lang="en-US" altLang="ko-KR" dirty="0">
                <a:hlinkClick r:id="rId4"/>
              </a:rPr>
              <a:t>https://www.youtube.com/watch?v=Px0cgzxs8oE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ko-KR" altLang="en-US" dirty="0"/>
              <a:t>참고 자료</a:t>
            </a:r>
            <a:r>
              <a:rPr lang="en-US" altLang="ko-KR" dirty="0"/>
              <a:t>&gt;</a:t>
            </a:r>
          </a:p>
          <a:p>
            <a:r>
              <a:rPr lang="en-US" altLang="ko-KR" dirty="0">
                <a:hlinkClick r:id="rId5"/>
              </a:rPr>
              <a:t>http://nec.kumoh.ac.kr/page.php?content=Research5</a:t>
            </a:r>
            <a:endParaRPr lang="en-US" altLang="ko-KR" dirty="0"/>
          </a:p>
          <a:p>
            <a:r>
              <a:rPr lang="en-US" altLang="ko-KR" dirty="0">
                <a:hlinkClick r:id="rId6"/>
              </a:rPr>
              <a:t>https://pdfs.semanticscholar.org/dd06/9048ced28fe700ee92841b9834209fc9b08d.pdf</a:t>
            </a:r>
            <a:endParaRPr lang="en-US" altLang="ko-KR" dirty="0"/>
          </a:p>
          <a:p>
            <a:r>
              <a:rPr lang="en-US" altLang="ko-KR" dirty="0">
                <a:hlinkClick r:id="rId7"/>
              </a:rPr>
              <a:t>http://www.ntrexgo.com/archives/35889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2217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57093" y="2998113"/>
            <a:ext cx="2525050" cy="10156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 wrap="non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 &amp; A</a:t>
            </a:r>
            <a:endParaRPr lang="ko-KR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8738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64436" y="632611"/>
            <a:ext cx="369332" cy="1428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멀티미디어 시스템</a:t>
            </a:r>
            <a:endParaRPr lang="en-US" altLang="ko-KR" sz="120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38637" y="736126"/>
            <a:ext cx="2127505" cy="553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</a:rPr>
              <a:t>기존 주제 </a:t>
            </a:r>
          </a:p>
        </p:txBody>
      </p:sp>
      <p:pic>
        <p:nvPicPr>
          <p:cNvPr id="28" name="그림 27" descr="그림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45" y="704323"/>
            <a:ext cx="557492" cy="55749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얼굴 인식을 통한 노래 및 영화 추천 프로그램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문제점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표정과 감정의 연결성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표정 측정의 어려움 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(“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변화의 순간 측정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“,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일시적인 반응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대부분은 중립</a:t>
            </a: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0" indent="0">
              <a:buNone/>
            </a:pPr>
            <a:r>
              <a:rPr lang="en-US" altLang="ko-K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ko-KR" alt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감정과 추천 사이의 모호성</a:t>
            </a:r>
            <a:endParaRPr lang="en-US" altLang="ko-KR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2773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64436" y="632611"/>
            <a:ext cx="369332" cy="1428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멀티미디어 시스템</a:t>
            </a:r>
            <a:endParaRPr lang="en-US" altLang="ko-KR" sz="120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738637" y="736126"/>
            <a:ext cx="1858201" cy="553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</a:rPr>
              <a:t>주제 변경</a:t>
            </a:r>
          </a:p>
        </p:txBody>
      </p:sp>
      <p:pic>
        <p:nvPicPr>
          <p:cNvPr id="28" name="그림 27" descr="그림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45" y="704323"/>
            <a:ext cx="557492" cy="55749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얼굴 인식을 통한</a:t>
            </a:r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노래 및 영화 추천 프로그램</a:t>
            </a: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			</a:t>
            </a:r>
            <a:endParaRPr lang="en-US" altLang="ko-KR" sz="1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ko-KR" alt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얼굴 인식을 통한 졸음 방지 프로그램</a:t>
            </a:r>
            <a:r>
              <a:rPr lang="en-US" altLang="ko-K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아래쪽 화살표 6"/>
          <p:cNvSpPr/>
          <p:nvPr/>
        </p:nvSpPr>
        <p:spPr>
          <a:xfrm>
            <a:off x="3349688" y="3331031"/>
            <a:ext cx="587829" cy="307910"/>
          </a:xfrm>
          <a:prstGeom prst="downArrow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694009" y="3588598"/>
            <a:ext cx="2791514" cy="2035822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104" y="3638941"/>
            <a:ext cx="2603268" cy="190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799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0064436" y="632611"/>
            <a:ext cx="369332" cy="1428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멀티미디어 시스템</a:t>
            </a:r>
            <a:endParaRPr lang="en-US" altLang="ko-KR" sz="120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38637" y="736126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>
                <a:solidFill>
                  <a:schemeClr val="bg1"/>
                </a:solidFill>
                <a:latin typeface="+mj-ea"/>
                <a:ea typeface="+mj-ea"/>
              </a:rPr>
              <a:t>아이디어</a:t>
            </a:r>
          </a:p>
        </p:txBody>
      </p:sp>
      <p:pic>
        <p:nvPicPr>
          <p:cNvPr id="34" name="그림 33" descr="그림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45" y="699132"/>
            <a:ext cx="557492" cy="557492"/>
          </a:xfrm>
          <a:prstGeom prst="rect">
            <a:avLst/>
          </a:prstGeom>
          <a:effectLst>
            <a:softEdge rad="38100"/>
          </a:effectLst>
        </p:spPr>
      </p:pic>
      <p:grpSp>
        <p:nvGrpSpPr>
          <p:cNvPr id="5" name="그룹 4"/>
          <p:cNvGrpSpPr/>
          <p:nvPr/>
        </p:nvGrpSpPr>
        <p:grpSpPr>
          <a:xfrm>
            <a:off x="1041842" y="4357748"/>
            <a:ext cx="2875402" cy="2069449"/>
            <a:chOff x="749145" y="3525299"/>
            <a:chExt cx="3514382" cy="2529328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205" y="3596879"/>
              <a:ext cx="3376294" cy="2401992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49145" y="3525299"/>
              <a:ext cx="3514382" cy="2529328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029331" y="1533535"/>
            <a:ext cx="2887914" cy="2168134"/>
            <a:chOff x="1029331" y="1533535"/>
            <a:chExt cx="2887914" cy="216813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067" y="1569645"/>
              <a:ext cx="2798715" cy="2100448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1029331" y="1533535"/>
              <a:ext cx="2887914" cy="2168134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2" name="아래쪽 화살표 21"/>
          <p:cNvSpPr/>
          <p:nvPr/>
        </p:nvSpPr>
        <p:spPr>
          <a:xfrm>
            <a:off x="2150808" y="3866601"/>
            <a:ext cx="587829" cy="307910"/>
          </a:xfrm>
          <a:prstGeom prst="downArrow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idx="1"/>
          </p:nvPr>
        </p:nvSpPr>
        <p:spPr>
          <a:xfrm>
            <a:off x="4847422" y="1481509"/>
            <a:ext cx="6506377" cy="4695454"/>
          </a:xfrm>
        </p:spPr>
        <p:txBody>
          <a:bodyPr/>
          <a:lstStyle/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chemeClr val="bg1"/>
                </a:solidFill>
              </a:rPr>
              <a:t>졸음 운전 판단 시 얼굴 특징 </a:t>
            </a:r>
            <a:endParaRPr lang="en-US" altLang="ko-K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1"/>
              </a:solidFill>
            </a:endParaRPr>
          </a:p>
          <a:p>
            <a:pPr>
              <a:buFontTx/>
              <a:buChar char="-"/>
            </a:pPr>
            <a:r>
              <a:rPr lang="ko-KR" altLang="en-US" sz="2400" dirty="0">
                <a:solidFill>
                  <a:schemeClr val="bg1"/>
                </a:solidFill>
              </a:rPr>
              <a:t>눈 크기 감소 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</a:p>
          <a:p>
            <a:pPr>
              <a:buFontTx/>
              <a:buChar char="-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400" dirty="0">
                <a:solidFill>
                  <a:schemeClr val="bg1"/>
                </a:solidFill>
              </a:rPr>
              <a:t>- </a:t>
            </a:r>
            <a:r>
              <a:rPr lang="ko-KR" altLang="en-US" sz="2400" dirty="0">
                <a:solidFill>
                  <a:schemeClr val="bg1"/>
                </a:solidFill>
              </a:rPr>
              <a:t>고개 기울기 감소</a:t>
            </a:r>
          </a:p>
        </p:txBody>
      </p:sp>
    </p:spTree>
    <p:extLst>
      <p:ext uri="{BB962C8B-B14F-4D97-AF65-F5344CB8AC3E}">
        <p14:creationId xmlns:p14="http://schemas.microsoft.com/office/powerpoint/2010/main" val="2409712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10064436" y="632611"/>
            <a:ext cx="369332" cy="1428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멀티미디어 시스템</a:t>
            </a:r>
            <a:endParaRPr lang="en-US" altLang="ko-KR" sz="120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09311" y="666771"/>
            <a:ext cx="1861850" cy="7859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 원본 영상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추출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09311" y="1835053"/>
            <a:ext cx="1861850" cy="7859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Gray Scaling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249346" y="3299387"/>
            <a:ext cx="1716532" cy="15042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Light Removal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009267" y="5592982"/>
            <a:ext cx="1716532" cy="7859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얼굴 검출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5009267" y="1787968"/>
            <a:ext cx="1716532" cy="7859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Face Landmark Estimation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7731354" y="1270043"/>
            <a:ext cx="1716532" cy="7859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눈 크기</a:t>
            </a:r>
            <a:r>
              <a:rPr lang="en-US" altLang="ko-KR" dirty="0">
                <a:solidFill>
                  <a:schemeClr val="tx1"/>
                </a:solidFill>
              </a:rPr>
              <a:t>(EAR) </a:t>
            </a:r>
            <a:r>
              <a:rPr lang="ko-KR" altLang="en-US" dirty="0">
                <a:solidFill>
                  <a:schemeClr val="tx1"/>
                </a:solidFill>
              </a:rPr>
              <a:t>측정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7731354" y="2378953"/>
            <a:ext cx="1716532" cy="7859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Head Angle 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측정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392567" y="3805127"/>
            <a:ext cx="1431271" cy="65537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Histogram</a:t>
            </a:r>
          </a:p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Equilization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아래쪽 화살표 13"/>
          <p:cNvSpPr/>
          <p:nvPr/>
        </p:nvSpPr>
        <p:spPr>
          <a:xfrm>
            <a:off x="1659681" y="2745473"/>
            <a:ext cx="275423" cy="2694879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아래쪽 화살표 47"/>
          <p:cNvSpPr/>
          <p:nvPr/>
        </p:nvSpPr>
        <p:spPr>
          <a:xfrm>
            <a:off x="2866710" y="4956274"/>
            <a:ext cx="275423" cy="484078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498294" y="5592983"/>
            <a:ext cx="1861850" cy="7859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수정 영상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추출</a:t>
            </a:r>
          </a:p>
        </p:txBody>
      </p:sp>
      <p:sp>
        <p:nvSpPr>
          <p:cNvPr id="51" name="덧셈 기호 50"/>
          <p:cNvSpPr/>
          <p:nvPr/>
        </p:nvSpPr>
        <p:spPr>
          <a:xfrm>
            <a:off x="2281690" y="5208600"/>
            <a:ext cx="328089" cy="328089"/>
          </a:xfrm>
          <a:prstGeom prst="mathPlus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아래쪽 화살표 51"/>
          <p:cNvSpPr/>
          <p:nvPr/>
        </p:nvSpPr>
        <p:spPr>
          <a:xfrm rot="16200000">
            <a:off x="4090331" y="5564656"/>
            <a:ext cx="275423" cy="832414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아래쪽 화살표 53"/>
          <p:cNvSpPr/>
          <p:nvPr/>
        </p:nvSpPr>
        <p:spPr>
          <a:xfrm rot="10800000">
            <a:off x="5745441" y="2764370"/>
            <a:ext cx="275423" cy="2652827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7458422" y="1350322"/>
            <a:ext cx="117636" cy="1714501"/>
            <a:chOff x="7458422" y="1205944"/>
            <a:chExt cx="134852" cy="1965423"/>
          </a:xfrm>
        </p:grpSpPr>
        <p:cxnSp>
          <p:nvCxnSpPr>
            <p:cNvPr id="56" name="직선 연결선 55"/>
            <p:cNvCxnSpPr/>
            <p:nvPr/>
          </p:nvCxnSpPr>
          <p:spPr>
            <a:xfrm>
              <a:off x="7461525" y="1205944"/>
              <a:ext cx="13174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/>
            <p:cNvCxnSpPr/>
            <p:nvPr/>
          </p:nvCxnSpPr>
          <p:spPr>
            <a:xfrm>
              <a:off x="7461525" y="1205944"/>
              <a:ext cx="0" cy="196542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/>
            <p:nvPr/>
          </p:nvCxnSpPr>
          <p:spPr>
            <a:xfrm>
              <a:off x="7458422" y="3159411"/>
              <a:ext cx="13174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아래쪽 화살표 70"/>
          <p:cNvSpPr/>
          <p:nvPr/>
        </p:nvSpPr>
        <p:spPr>
          <a:xfrm>
            <a:off x="8451908" y="3440316"/>
            <a:ext cx="275423" cy="375387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아래쪽 화살표 71"/>
          <p:cNvSpPr/>
          <p:nvPr/>
        </p:nvSpPr>
        <p:spPr>
          <a:xfrm rot="16200000">
            <a:off x="6837813" y="2134574"/>
            <a:ext cx="275423" cy="132920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7731353" y="3987345"/>
            <a:ext cx="1716532" cy="7859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졸음 상태 결정</a:t>
            </a:r>
          </a:p>
        </p:txBody>
      </p:sp>
      <p:sp>
        <p:nvSpPr>
          <p:cNvPr id="74" name="아래쪽 화살표 73"/>
          <p:cNvSpPr/>
          <p:nvPr/>
        </p:nvSpPr>
        <p:spPr>
          <a:xfrm>
            <a:off x="8451907" y="5027399"/>
            <a:ext cx="275423" cy="375387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7741518" y="5587867"/>
            <a:ext cx="1716532" cy="78599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알람</a:t>
            </a:r>
            <a:r>
              <a:rPr lang="ko-KR" altLang="en-US" dirty="0">
                <a:solidFill>
                  <a:schemeClr val="tx1"/>
                </a:solidFill>
              </a:rPr>
              <a:t> 동작</a:t>
            </a:r>
          </a:p>
        </p:txBody>
      </p:sp>
      <p:sp>
        <p:nvSpPr>
          <p:cNvPr id="34" name="아래쪽 화살표 33"/>
          <p:cNvSpPr/>
          <p:nvPr/>
        </p:nvSpPr>
        <p:spPr>
          <a:xfrm>
            <a:off x="2866711" y="2745474"/>
            <a:ext cx="275423" cy="419470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아래쪽 화살표 36"/>
          <p:cNvSpPr/>
          <p:nvPr/>
        </p:nvSpPr>
        <p:spPr>
          <a:xfrm>
            <a:off x="2291507" y="1576402"/>
            <a:ext cx="275423" cy="132920"/>
          </a:xfrm>
          <a:prstGeom prst="downArrow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052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64436" y="632611"/>
            <a:ext cx="369332" cy="1428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멀티미디어 시스템</a:t>
            </a:r>
            <a:endParaRPr lang="en-US" altLang="ko-KR" sz="120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8637" y="736126"/>
            <a:ext cx="2242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</a:rPr>
              <a:t>전처리 과정</a:t>
            </a:r>
          </a:p>
        </p:txBody>
      </p:sp>
      <p:pic>
        <p:nvPicPr>
          <p:cNvPr id="20" name="그림 19" descr="그림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45" y="699132"/>
            <a:ext cx="557492" cy="55749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6" name="Google Shape;189;p7"/>
          <p:cNvSpPr/>
          <p:nvPr/>
        </p:nvSpPr>
        <p:spPr>
          <a:xfrm>
            <a:off x="1190277" y="5075695"/>
            <a:ext cx="1861800" cy="786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원본 영상 추출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90;p7"/>
          <p:cNvSpPr/>
          <p:nvPr/>
        </p:nvSpPr>
        <p:spPr>
          <a:xfrm>
            <a:off x="4038609" y="5075695"/>
            <a:ext cx="1861800" cy="786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Gray</a:t>
            </a: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Scaling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91;p7"/>
          <p:cNvSpPr/>
          <p:nvPr/>
        </p:nvSpPr>
        <p:spPr>
          <a:xfrm>
            <a:off x="8488902" y="5060738"/>
            <a:ext cx="1861800" cy="786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영상에서 빛의 </a:t>
            </a:r>
            <a:endParaRPr lang="en-US" altLang="ko-KR"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영향 감소</a:t>
            </a:r>
            <a:endParaRPr sz="18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194;p7"/>
          <p:cNvSpPr/>
          <p:nvPr/>
        </p:nvSpPr>
        <p:spPr>
          <a:xfrm rot="-5400000">
            <a:off x="7075062" y="4458526"/>
            <a:ext cx="275400" cy="202033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199;p7"/>
          <p:cNvSpPr/>
          <p:nvPr/>
        </p:nvSpPr>
        <p:spPr>
          <a:xfrm rot="-5400000">
            <a:off x="3468389" y="5234864"/>
            <a:ext cx="275400" cy="5019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197;p7"/>
          <p:cNvSpPr txBox="1"/>
          <p:nvPr/>
        </p:nvSpPr>
        <p:spPr>
          <a:xfrm>
            <a:off x="1119563" y="5918272"/>
            <a:ext cx="4973052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cv2.cvtColor(</a:t>
            </a:r>
            <a:r>
              <a:rPr lang="ko-KR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frame</a:t>
            </a:r>
            <a:r>
              <a:rPr lang="ko-KR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cv2.cv2.COLOR_BGR2GRAY)</a:t>
            </a:r>
            <a:endParaRPr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198;p7"/>
          <p:cNvSpPr txBox="1"/>
          <p:nvPr/>
        </p:nvSpPr>
        <p:spPr>
          <a:xfrm>
            <a:off x="8222931" y="5918272"/>
            <a:ext cx="2605014" cy="4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cv2.equalizeHist(</a:t>
            </a:r>
            <a:r>
              <a:rPr lang="ko-KR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gray</a:t>
            </a:r>
            <a:r>
              <a:rPr lang="ko-KR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989186" y="2014853"/>
            <a:ext cx="2666709" cy="2685560"/>
            <a:chOff x="789293" y="1542445"/>
            <a:chExt cx="2666709" cy="2685560"/>
          </a:xfrm>
        </p:grpSpPr>
        <p:pic>
          <p:nvPicPr>
            <p:cNvPr id="27" name="Google Shape;192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478" y="1620119"/>
              <a:ext cx="2573398" cy="255976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</p:pic>
        <p:sp>
          <p:nvSpPr>
            <p:cNvPr id="32" name="직사각형 31"/>
            <p:cNvSpPr/>
            <p:nvPr/>
          </p:nvSpPr>
          <p:spPr>
            <a:xfrm>
              <a:off x="789293" y="1542445"/>
              <a:ext cx="2666709" cy="268556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8086447" y="2146635"/>
            <a:ext cx="2666709" cy="2685560"/>
            <a:chOff x="3749060" y="1550466"/>
            <a:chExt cx="2666709" cy="2685560"/>
          </a:xfrm>
        </p:grpSpPr>
        <p:pic>
          <p:nvPicPr>
            <p:cNvPr id="21" name="Google Shape;193;p7"/>
            <p:cNvPicPr preferRelativeResize="0"/>
            <p:nvPr/>
          </p:nvPicPr>
          <p:blipFill rotWithShape="1">
            <a:blip r:embed="rId4">
              <a:alphaModFix/>
            </a:blip>
            <a:srcRect t="6689" r="50167"/>
            <a:stretch/>
          </p:blipFill>
          <p:spPr>
            <a:xfrm>
              <a:off x="3791585" y="1620772"/>
              <a:ext cx="2573398" cy="25798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</p:pic>
        <p:sp>
          <p:nvSpPr>
            <p:cNvPr id="33" name="직사각형 32"/>
            <p:cNvSpPr/>
            <p:nvPr/>
          </p:nvSpPr>
          <p:spPr>
            <a:xfrm>
              <a:off x="3749060" y="1550466"/>
              <a:ext cx="2666709" cy="268556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850793" y="2014853"/>
            <a:ext cx="2660704" cy="2679513"/>
            <a:chOff x="6684764" y="1598593"/>
            <a:chExt cx="2666709" cy="2685560"/>
          </a:xfrm>
        </p:grpSpPr>
        <p:pic>
          <p:nvPicPr>
            <p:cNvPr id="28" name="Google Shape;193;p7"/>
            <p:cNvPicPr preferRelativeResize="0"/>
            <p:nvPr/>
          </p:nvPicPr>
          <p:blipFill rotWithShape="1">
            <a:blip r:embed="rId4">
              <a:alphaModFix/>
            </a:blip>
            <a:srcRect l="49517" t="6689" r="772"/>
            <a:stretch/>
          </p:blipFill>
          <p:spPr>
            <a:xfrm>
              <a:off x="6748692" y="1648111"/>
              <a:ext cx="2567031" cy="25798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</p:pic>
        <p:sp>
          <p:nvSpPr>
            <p:cNvPr id="35" name="직사각형 34"/>
            <p:cNvSpPr/>
            <p:nvPr/>
          </p:nvSpPr>
          <p:spPr>
            <a:xfrm>
              <a:off x="6684764" y="1598593"/>
              <a:ext cx="2666709" cy="268556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132659" y="5047140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ko-KR" altLang="en-US" sz="1400" dirty="0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히스토그램 </a:t>
            </a:r>
            <a:r>
              <a:rPr lang="ko-KR" altLang="en-US" sz="1400" dirty="0" err="1">
                <a:solidFill>
                  <a:schemeClr val="bg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평활화</a:t>
            </a:r>
            <a:endParaRPr lang="ko-KR" altLang="en-US" sz="1400" dirty="0">
              <a:solidFill>
                <a:schemeClr val="bg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98120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64436" y="632611"/>
            <a:ext cx="369332" cy="1428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멀티미디어 시스템</a:t>
            </a:r>
            <a:endParaRPr lang="en-US" altLang="ko-KR" sz="120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8637" y="736126"/>
            <a:ext cx="590001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</a:rPr>
              <a:t>전처리 과정</a:t>
            </a:r>
            <a:r>
              <a:rPr lang="en-US" altLang="ko-KR" sz="3000" dirty="0">
                <a:solidFill>
                  <a:schemeClr val="bg1"/>
                </a:solidFill>
                <a:latin typeface="+mj-ea"/>
                <a:ea typeface="+mj-ea"/>
              </a:rPr>
              <a:t> – 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Histogram </a:t>
            </a:r>
            <a:r>
              <a:rPr lang="en-US" altLang="ko-KR" sz="2400" dirty="0" err="1">
                <a:solidFill>
                  <a:schemeClr val="bg1"/>
                </a:solidFill>
                <a:latin typeface="+mj-ea"/>
                <a:ea typeface="+mj-ea"/>
              </a:rPr>
              <a:t>Equlization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00952" y="1728665"/>
            <a:ext cx="2666709" cy="2685560"/>
            <a:chOff x="2244207" y="1638696"/>
            <a:chExt cx="2666709" cy="2685560"/>
          </a:xfrm>
        </p:grpSpPr>
        <p:pic>
          <p:nvPicPr>
            <p:cNvPr id="21" name="Google Shape;193;p7"/>
            <p:cNvPicPr preferRelativeResize="0"/>
            <p:nvPr/>
          </p:nvPicPr>
          <p:blipFill rotWithShape="1">
            <a:blip r:embed="rId2">
              <a:alphaModFix/>
            </a:blip>
            <a:srcRect t="6689" r="50167"/>
            <a:stretch/>
          </p:blipFill>
          <p:spPr>
            <a:xfrm>
              <a:off x="2286732" y="1709002"/>
              <a:ext cx="2573398" cy="25798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</p:pic>
        <p:sp>
          <p:nvSpPr>
            <p:cNvPr id="22" name="직사각형 21"/>
            <p:cNvSpPr/>
            <p:nvPr/>
          </p:nvSpPr>
          <p:spPr>
            <a:xfrm>
              <a:off x="2244207" y="1638696"/>
              <a:ext cx="2666709" cy="268556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244207" y="1731980"/>
            <a:ext cx="2666709" cy="2685560"/>
            <a:chOff x="6684764" y="1598593"/>
            <a:chExt cx="2666709" cy="2685560"/>
          </a:xfrm>
        </p:grpSpPr>
        <p:pic>
          <p:nvPicPr>
            <p:cNvPr id="24" name="Google Shape;193;p7"/>
            <p:cNvPicPr preferRelativeResize="0"/>
            <p:nvPr/>
          </p:nvPicPr>
          <p:blipFill rotWithShape="1">
            <a:blip r:embed="rId2">
              <a:alphaModFix/>
            </a:blip>
            <a:srcRect l="49517" t="6689" r="772"/>
            <a:stretch/>
          </p:blipFill>
          <p:spPr>
            <a:xfrm>
              <a:off x="6748692" y="1648111"/>
              <a:ext cx="2567031" cy="257989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12700"/>
            </a:effectLst>
          </p:spPr>
        </p:pic>
        <p:sp>
          <p:nvSpPr>
            <p:cNvPr id="25" name="직사각형 24"/>
            <p:cNvSpPr/>
            <p:nvPr/>
          </p:nvSpPr>
          <p:spPr>
            <a:xfrm>
              <a:off x="6684764" y="1598593"/>
              <a:ext cx="2666709" cy="2685560"/>
            </a:xfrm>
            <a:prstGeom prst="rect">
              <a:avLst/>
            </a:prstGeom>
            <a:noFill/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그림 25" descr="그림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145" y="699132"/>
            <a:ext cx="557492" cy="557492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28" name="Google Shape;212;g5b643e0012_1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004" y="4610573"/>
            <a:ext cx="3189534" cy="200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11;g5b643e0012_1_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2795" y="4610573"/>
            <a:ext cx="3189534" cy="20077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5753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0064436" y="632611"/>
            <a:ext cx="369332" cy="14287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  <a:latin typeface="안상수2006가는" panose="02020603020101020101" pitchFamily="18" charset="-127"/>
                <a:ea typeface="안상수2006가는" panose="02020603020101020101" pitchFamily="18" charset="-127"/>
              </a:rPr>
              <a:t>멀티미디어 시스템</a:t>
            </a:r>
            <a:endParaRPr lang="en-US" altLang="ko-KR" sz="1200" dirty="0">
              <a:solidFill>
                <a:schemeClr val="bg1"/>
              </a:solidFill>
              <a:latin typeface="안상수2006가는" panose="02020603020101020101" pitchFamily="18" charset="-127"/>
              <a:ea typeface="안상수2006가는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38637" y="736126"/>
            <a:ext cx="22429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>
                <a:solidFill>
                  <a:schemeClr val="bg1"/>
                </a:solidFill>
                <a:latin typeface="+mj-ea"/>
                <a:ea typeface="+mj-ea"/>
              </a:rPr>
              <a:t>얼굴 </a:t>
            </a:r>
            <a:r>
              <a:rPr lang="ko-KR" altLang="en-US" sz="3000" dirty="0" err="1">
                <a:solidFill>
                  <a:schemeClr val="bg1"/>
                </a:solidFill>
                <a:latin typeface="+mj-ea"/>
                <a:ea typeface="+mj-ea"/>
              </a:rPr>
              <a:t>인식부</a:t>
            </a:r>
            <a:endParaRPr lang="ko-KR" altLang="en-US" sz="3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" name="그림 19" descr="그림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145" y="699132"/>
            <a:ext cx="557492" cy="557492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15" name="Google Shape;223;p9"/>
          <p:cNvSpPr/>
          <p:nvPr/>
        </p:nvSpPr>
        <p:spPr>
          <a:xfrm>
            <a:off x="1267094" y="1890608"/>
            <a:ext cx="1861800" cy="786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수정 영상 추출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" name="Google Shape;224;p9"/>
          <p:cNvSpPr/>
          <p:nvPr/>
        </p:nvSpPr>
        <p:spPr>
          <a:xfrm>
            <a:off x="1343292" y="4852507"/>
            <a:ext cx="1716600" cy="786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얼굴 검출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225;p9"/>
          <p:cNvSpPr/>
          <p:nvPr/>
        </p:nvSpPr>
        <p:spPr>
          <a:xfrm>
            <a:off x="2060305" y="2790038"/>
            <a:ext cx="275400" cy="407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226;p9"/>
          <p:cNvSpPr/>
          <p:nvPr/>
        </p:nvSpPr>
        <p:spPr>
          <a:xfrm>
            <a:off x="1339730" y="3310568"/>
            <a:ext cx="1716600" cy="7860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Face Landmark Estimation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227;p9"/>
          <p:cNvSpPr/>
          <p:nvPr/>
        </p:nvSpPr>
        <p:spPr>
          <a:xfrm rot="-5400000">
            <a:off x="3872346" y="3170137"/>
            <a:ext cx="516991" cy="1106905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8;p9"/>
          <p:cNvSpPr/>
          <p:nvPr/>
        </p:nvSpPr>
        <p:spPr>
          <a:xfrm>
            <a:off x="2063905" y="4270975"/>
            <a:ext cx="275400" cy="407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29;p9"/>
          <p:cNvSpPr txBox="1"/>
          <p:nvPr/>
        </p:nvSpPr>
        <p:spPr>
          <a:xfrm>
            <a:off x="4141499" y="5221074"/>
            <a:ext cx="4569361" cy="5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solidFill>
                  <a:srgbClr val="FFFFFF"/>
                </a:solidFill>
              </a:rPr>
              <a:t>&lt;</a:t>
            </a:r>
            <a:r>
              <a:rPr lang="ko-KR" sz="1800" dirty="0">
                <a:solidFill>
                  <a:srgbClr val="FFFFFF"/>
                </a:solidFill>
              </a:rPr>
              <a:t>shape_predictor_68_face_landmarks.dat</a:t>
            </a:r>
            <a:r>
              <a:rPr lang="en-US" altLang="ko-KR" sz="1800" dirty="0">
                <a:solidFill>
                  <a:srgbClr val="FFFFFF"/>
                </a:solidFill>
              </a:rPr>
              <a:t>&gt;</a:t>
            </a:r>
            <a:r>
              <a:rPr lang="ko-KR" sz="2400" dirty="0">
                <a:solidFill>
                  <a:srgbClr val="FFFFFF"/>
                </a:solidFill>
              </a:rPr>
              <a:t> </a:t>
            </a:r>
            <a:endParaRPr sz="24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" name="Google Shape;232;p9"/>
          <p:cNvPicPr preferRelativeResize="0"/>
          <p:nvPr/>
        </p:nvPicPr>
        <p:blipFill rotWithShape="1">
          <a:blip r:embed="rId3">
            <a:alphaModFix/>
          </a:blip>
          <a:srcRect r="49818"/>
          <a:stretch/>
        </p:blipFill>
        <p:spPr>
          <a:xfrm>
            <a:off x="5422775" y="2343485"/>
            <a:ext cx="2133051" cy="275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32;p9"/>
          <p:cNvPicPr preferRelativeResize="0"/>
          <p:nvPr/>
        </p:nvPicPr>
        <p:blipFill rotWithShape="1">
          <a:blip r:embed="rId3">
            <a:alphaModFix/>
          </a:blip>
          <a:srcRect l="50478"/>
          <a:stretch/>
        </p:blipFill>
        <p:spPr>
          <a:xfrm>
            <a:off x="7920785" y="2363508"/>
            <a:ext cx="2093371" cy="27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직사각형 27"/>
          <p:cNvSpPr/>
          <p:nvPr/>
        </p:nvSpPr>
        <p:spPr>
          <a:xfrm>
            <a:off x="5355163" y="2257150"/>
            <a:ext cx="2232748" cy="2906734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881797" y="2281214"/>
            <a:ext cx="2148401" cy="2906734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Google Shape;231;p9"/>
          <p:cNvSpPr txBox="1"/>
          <p:nvPr/>
        </p:nvSpPr>
        <p:spPr>
          <a:xfrm>
            <a:off x="5327321" y="5782974"/>
            <a:ext cx="2292673" cy="571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정면 얼굴 검출</a:t>
            </a:r>
            <a:endParaRPr sz="2400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54926" y="3007494"/>
            <a:ext cx="1804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[ python </a:t>
            </a:r>
            <a:r>
              <a:rPr lang="en-US" altLang="ko-KR" dirty="0" err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Dlib</a:t>
            </a:r>
            <a:r>
              <a:rPr lang="en-US" altLang="ko-KR" dirty="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] </a:t>
            </a:r>
          </a:p>
        </p:txBody>
      </p:sp>
    </p:spTree>
    <p:extLst>
      <p:ext uri="{BB962C8B-B14F-4D97-AF65-F5344CB8AC3E}">
        <p14:creationId xmlns:p14="http://schemas.microsoft.com/office/powerpoint/2010/main" val="6525570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672</Words>
  <Application>Microsoft Office PowerPoint</Application>
  <PresentationFormat>와이드스크린</PresentationFormat>
  <Paragraphs>177</Paragraphs>
  <Slides>21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맑은 고딕</vt:lpstr>
      <vt:lpstr>맑은 고딕</vt:lpstr>
      <vt:lpstr>안상수2006가는</vt:lpstr>
      <vt:lpstr>안상수2006중간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won young</dc:creator>
  <cp:lastModifiedBy>송미희</cp:lastModifiedBy>
  <cp:revision>37</cp:revision>
  <dcterms:created xsi:type="dcterms:W3CDTF">2019-06-01T14:47:56Z</dcterms:created>
  <dcterms:modified xsi:type="dcterms:W3CDTF">2019-10-12T13:31:13Z</dcterms:modified>
</cp:coreProperties>
</file>